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997700" cy="92837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BD3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9325" autoAdjust="0"/>
    <p:restoredTop sz="94646" autoAdjust="0"/>
  </p:normalViewPr>
  <p:slideViewPr>
    <p:cSldViewPr>
      <p:cViewPr varScale="1">
        <p:scale>
          <a:sx n="97" d="100"/>
          <a:sy n="97" d="100"/>
        </p:scale>
        <p:origin x="-199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t" anchorCtr="0" compatLnSpc="1">
            <a:prstTxWarp prst="textNoShape">
              <a:avLst/>
            </a:prstTxWarp>
          </a:bodyPr>
          <a:lstStyle>
            <a:lvl1pPr defTabSz="936625">
              <a:defRPr sz="1200"/>
            </a:lvl1pPr>
          </a:lstStyle>
          <a:p>
            <a:endParaRPr lang="en-US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63988" y="0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t" anchorCtr="0" compatLnSpc="1">
            <a:prstTxWarp prst="textNoShape">
              <a:avLst/>
            </a:prstTxWarp>
          </a:bodyPr>
          <a:lstStyle>
            <a:lvl1pPr algn="r" defTabSz="936625">
              <a:defRPr sz="1200"/>
            </a:lvl1pPr>
          </a:lstStyle>
          <a:p>
            <a:endParaRPr lang="en-U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79513" y="696913"/>
            <a:ext cx="4640262" cy="34798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0088" y="4408488"/>
            <a:ext cx="5597525" cy="417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18563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b" anchorCtr="0" compatLnSpc="1">
            <a:prstTxWarp prst="textNoShape">
              <a:avLst/>
            </a:prstTxWarp>
          </a:bodyPr>
          <a:lstStyle>
            <a:lvl1pPr defTabSz="936625">
              <a:defRPr sz="1200"/>
            </a:lvl1pPr>
          </a:lstStyle>
          <a:p>
            <a:endParaRPr 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63988" y="8818563"/>
            <a:ext cx="3032125" cy="46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3708" tIns="46854" rIns="93708" bIns="46854" numCol="1" anchor="b" anchorCtr="0" compatLnSpc="1">
            <a:prstTxWarp prst="textNoShape">
              <a:avLst/>
            </a:prstTxWarp>
          </a:bodyPr>
          <a:lstStyle>
            <a:lvl1pPr algn="r" defTabSz="936625">
              <a:defRPr sz="1200"/>
            </a:lvl1pPr>
          </a:lstStyle>
          <a:p>
            <a:fld id="{779ED4D4-45E3-43BF-A386-304DBDA2D14F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78630F8-2B8B-4036-A2E3-423B8BDF3A97}" type="slidenum">
              <a:rPr lang="en-US"/>
              <a:pPr/>
              <a:t>1</a:t>
            </a:fld>
            <a:endParaRPr lang="en-US"/>
          </a:p>
        </p:txBody>
      </p:sp>
      <p:sp>
        <p:nvSpPr>
          <p:cNvPr id="40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D3947B-DE5B-4549-B8F8-F7A29781A5A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FC2CD3-B636-493F-9101-CE2501BE3FA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A16BC57-554F-40B5-922B-5F563743392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187597C-2F5C-4F46-A048-CA331C95450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7381289-DAEB-4085-A028-EEF80C83564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2611C3-2AD3-4D04-912C-DCB19954AF0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9775DB1-0AC5-4421-9C98-522D6012610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D8E3B47-6E92-4AF6-B570-5781A82590B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952743-03B6-4E4B-978E-1A3543B2461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04B4EF9-5B87-4477-9E35-F94B48484A2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05BFE5-F81D-4E28-A171-46F100E6710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blackGray"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D244A6D-D393-4119-B9E4-FDF90B5AC2DB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gradFill rotWithShape="1">
            <a:gsLst>
              <a:gs pos="0">
                <a:schemeClr val="bg1"/>
              </a:gs>
              <a:gs pos="100000">
                <a:srgbClr val="BBD3E3"/>
              </a:gs>
            </a:gsLst>
            <a:lin ang="5400000" scaled="1"/>
          </a:gra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5" name="Line 67"/>
          <p:cNvSpPr>
            <a:spLocks noChangeShapeType="1"/>
          </p:cNvSpPr>
          <p:nvPr/>
        </p:nvSpPr>
        <p:spPr bwMode="auto">
          <a:xfrm>
            <a:off x="3490913" y="1376363"/>
            <a:ext cx="0" cy="0"/>
          </a:xfrm>
          <a:prstGeom prst="line">
            <a:avLst/>
          </a:prstGeom>
          <a:noFill/>
          <a:ln w="12700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135" name="AutoShape 87"/>
          <p:cNvSpPr>
            <a:spLocks noChangeArrowheads="1"/>
          </p:cNvSpPr>
          <p:nvPr/>
        </p:nvSpPr>
        <p:spPr bwMode="auto">
          <a:xfrm>
            <a:off x="5181600" y="4953000"/>
            <a:ext cx="2895600" cy="838200"/>
          </a:xfrm>
          <a:prstGeom prst="roundRect">
            <a:avLst>
              <a:gd name="adj" fmla="val 16667"/>
            </a:avLst>
          </a:prstGeom>
          <a:ln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en-US" sz="1200" b="1" dirty="0" smtClean="0">
                <a:latin typeface="Tahoma" pitchFamily="34" charset="0"/>
              </a:rPr>
              <a:t>Same Genetic Information is </a:t>
            </a:r>
          </a:p>
          <a:p>
            <a:pPr algn="ctr"/>
            <a:r>
              <a:rPr lang="en-US" sz="1200" b="1" dirty="0">
                <a:latin typeface="Tahoma" pitchFamily="34" charset="0"/>
              </a:rPr>
              <a:t>c</a:t>
            </a:r>
            <a:r>
              <a:rPr lang="en-US" sz="1200" b="1" dirty="0" smtClean="0">
                <a:latin typeface="Tahoma" pitchFamily="34" charset="0"/>
              </a:rPr>
              <a:t>opied in each cell of new organism</a:t>
            </a:r>
          </a:p>
        </p:txBody>
      </p:sp>
      <p:sp>
        <p:nvSpPr>
          <p:cNvPr id="2136" name="AutoShape 88"/>
          <p:cNvSpPr>
            <a:spLocks noChangeArrowheads="1"/>
          </p:cNvSpPr>
          <p:nvPr/>
        </p:nvSpPr>
        <p:spPr bwMode="auto">
          <a:xfrm>
            <a:off x="533400" y="4953000"/>
            <a:ext cx="2362200" cy="9144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Information passed from </a:t>
            </a:r>
          </a:p>
          <a:p>
            <a:r>
              <a:rPr lang="en-US" sz="1200" b="1" dirty="0">
                <a:latin typeface="Tahoma" pitchFamily="34" charset="0"/>
              </a:rPr>
              <a:t>p</a:t>
            </a:r>
            <a:r>
              <a:rPr lang="en-US" sz="1200" b="1" dirty="0" smtClean="0">
                <a:latin typeface="Tahoma" pitchFamily="34" charset="0"/>
              </a:rPr>
              <a:t>arents to offspring is </a:t>
            </a:r>
          </a:p>
          <a:p>
            <a:r>
              <a:rPr lang="en-US" sz="1200" b="1" dirty="0">
                <a:latin typeface="Tahoma" pitchFamily="34" charset="0"/>
              </a:rPr>
              <a:t>c</a:t>
            </a:r>
            <a:r>
              <a:rPr lang="en-US" sz="1200" b="1" dirty="0" smtClean="0">
                <a:latin typeface="Tahoma" pitchFamily="34" charset="0"/>
              </a:rPr>
              <a:t>oded in DNA molecules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38" name="AutoShape 90"/>
          <p:cNvSpPr>
            <a:spLocks noChangeArrowheads="1"/>
          </p:cNvSpPr>
          <p:nvPr/>
        </p:nvSpPr>
        <p:spPr bwMode="auto">
          <a:xfrm>
            <a:off x="5486400" y="2971800"/>
            <a:ext cx="2909888" cy="15240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As successive generations of an </a:t>
            </a:r>
          </a:p>
          <a:p>
            <a:r>
              <a:rPr lang="en-US" sz="1200" b="1" dirty="0">
                <a:latin typeface="Tahoma" pitchFamily="34" charset="0"/>
              </a:rPr>
              <a:t>e</a:t>
            </a:r>
            <a:r>
              <a:rPr lang="en-US" sz="1200" b="1" dirty="0" smtClean="0">
                <a:latin typeface="Tahoma" pitchFamily="34" charset="0"/>
              </a:rPr>
              <a:t>mbryo’s cells form, small </a:t>
            </a:r>
          </a:p>
          <a:p>
            <a:r>
              <a:rPr lang="en-US" sz="1200" b="1" dirty="0">
                <a:latin typeface="Tahoma" pitchFamily="34" charset="0"/>
              </a:rPr>
              <a:t>d</a:t>
            </a:r>
            <a:r>
              <a:rPr lang="en-US" sz="1200" b="1" dirty="0" smtClean="0">
                <a:latin typeface="Tahoma" pitchFamily="34" charset="0"/>
              </a:rPr>
              <a:t>ifferences in their environment </a:t>
            </a:r>
          </a:p>
          <a:p>
            <a:r>
              <a:rPr lang="en-US" sz="1200" b="1" dirty="0" smtClean="0">
                <a:latin typeface="Tahoma" pitchFamily="34" charset="0"/>
              </a:rPr>
              <a:t>cause them to develop slightly </a:t>
            </a:r>
          </a:p>
          <a:p>
            <a:r>
              <a:rPr lang="en-US" sz="1200" b="1" dirty="0">
                <a:latin typeface="Tahoma" pitchFamily="34" charset="0"/>
              </a:rPr>
              <a:t>d</a:t>
            </a:r>
            <a:r>
              <a:rPr lang="en-US" sz="1200" b="1" dirty="0" smtClean="0">
                <a:latin typeface="Tahoma" pitchFamily="34" charset="0"/>
              </a:rPr>
              <a:t>ifferently by activating or </a:t>
            </a:r>
          </a:p>
          <a:p>
            <a:r>
              <a:rPr lang="en-US" sz="1200" b="1" dirty="0">
                <a:latin typeface="Tahoma" pitchFamily="34" charset="0"/>
              </a:rPr>
              <a:t>d</a:t>
            </a:r>
            <a:r>
              <a:rPr lang="en-US" sz="1200" b="1" dirty="0" smtClean="0">
                <a:latin typeface="Tahoma" pitchFamily="34" charset="0"/>
              </a:rPr>
              <a:t>eactivating different parts of the </a:t>
            </a:r>
          </a:p>
          <a:p>
            <a:r>
              <a:rPr lang="en-US" sz="1200" b="1" dirty="0" smtClean="0">
                <a:latin typeface="Tahoma" pitchFamily="34" charset="0"/>
              </a:rPr>
              <a:t>DNA.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39" name="AutoShape 91"/>
          <p:cNvSpPr>
            <a:spLocks noChangeArrowheads="1"/>
          </p:cNvSpPr>
          <p:nvPr/>
        </p:nvSpPr>
        <p:spPr bwMode="auto">
          <a:xfrm>
            <a:off x="1981200" y="3276600"/>
            <a:ext cx="2971800" cy="10668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DNA molecules are long chains </a:t>
            </a:r>
          </a:p>
          <a:p>
            <a:r>
              <a:rPr lang="en-US" sz="1200" b="1" dirty="0">
                <a:latin typeface="Tahoma" pitchFamily="34" charset="0"/>
              </a:rPr>
              <a:t>l</a:t>
            </a:r>
            <a:r>
              <a:rPr lang="en-US" sz="1200" b="1" dirty="0" smtClean="0">
                <a:latin typeface="Tahoma" pitchFamily="34" charset="0"/>
              </a:rPr>
              <a:t>inking 4 molecules – whose</a:t>
            </a:r>
          </a:p>
          <a:p>
            <a:r>
              <a:rPr lang="en-US" sz="1200" b="1" dirty="0">
                <a:latin typeface="Tahoma" pitchFamily="34" charset="0"/>
              </a:rPr>
              <a:t>p</a:t>
            </a:r>
            <a:r>
              <a:rPr lang="en-US" sz="1200" b="1" dirty="0" smtClean="0">
                <a:latin typeface="Tahoma" pitchFamily="34" charset="0"/>
              </a:rPr>
              <a:t>recise sequence encodes </a:t>
            </a:r>
          </a:p>
          <a:p>
            <a:r>
              <a:rPr lang="en-US" sz="1200" b="1" dirty="0">
                <a:latin typeface="Tahoma" pitchFamily="34" charset="0"/>
              </a:rPr>
              <a:t>g</a:t>
            </a:r>
            <a:r>
              <a:rPr lang="en-US" sz="1200" b="1" dirty="0" smtClean="0">
                <a:latin typeface="Tahoma" pitchFamily="34" charset="0"/>
              </a:rPr>
              <a:t>enetic information.  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44" name="AutoShape 96"/>
          <p:cNvSpPr>
            <a:spLocks noChangeArrowheads="1"/>
          </p:cNvSpPr>
          <p:nvPr/>
        </p:nvSpPr>
        <p:spPr bwMode="auto">
          <a:xfrm>
            <a:off x="5410200" y="1447800"/>
            <a:ext cx="2971800" cy="9144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Characteristics can include details</a:t>
            </a:r>
          </a:p>
          <a:p>
            <a:r>
              <a:rPr lang="en-US" sz="1200" b="1" dirty="0">
                <a:latin typeface="Tahoma" pitchFamily="34" charset="0"/>
              </a:rPr>
              <a:t>o</a:t>
            </a:r>
            <a:r>
              <a:rPr lang="en-US" sz="1200" b="1" dirty="0" smtClean="0">
                <a:latin typeface="Tahoma" pitchFamily="34" charset="0"/>
              </a:rPr>
              <a:t>f biochemistry, and anatomical</a:t>
            </a:r>
          </a:p>
          <a:p>
            <a:r>
              <a:rPr lang="en-US" sz="1200" b="1" dirty="0">
                <a:latin typeface="Tahoma" pitchFamily="34" charset="0"/>
              </a:rPr>
              <a:t>f</a:t>
            </a:r>
            <a:r>
              <a:rPr lang="en-US" sz="1200" b="1" dirty="0" smtClean="0">
                <a:latin typeface="Tahoma" pitchFamily="34" charset="0"/>
              </a:rPr>
              <a:t>eatures.  Can also influence </a:t>
            </a:r>
          </a:p>
          <a:p>
            <a:r>
              <a:rPr lang="en-US" sz="1200" b="1" dirty="0">
                <a:latin typeface="Tahoma" pitchFamily="34" charset="0"/>
              </a:rPr>
              <a:t>b</a:t>
            </a:r>
            <a:r>
              <a:rPr lang="en-US" sz="1200" b="1" dirty="0" smtClean="0">
                <a:latin typeface="Tahoma" pitchFamily="34" charset="0"/>
              </a:rPr>
              <a:t>ehavior.  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45" name="AutoShape 97"/>
          <p:cNvSpPr>
            <a:spLocks noChangeArrowheads="1"/>
          </p:cNvSpPr>
          <p:nvPr/>
        </p:nvSpPr>
        <p:spPr bwMode="auto">
          <a:xfrm>
            <a:off x="76200" y="3276600"/>
            <a:ext cx="1752600" cy="9144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DNA code is the </a:t>
            </a:r>
          </a:p>
          <a:p>
            <a:r>
              <a:rPr lang="en-US" sz="1200" b="1" dirty="0">
                <a:latin typeface="Tahoma" pitchFamily="34" charset="0"/>
              </a:rPr>
              <a:t>s</a:t>
            </a:r>
            <a:r>
              <a:rPr lang="en-US" sz="1200" b="1" dirty="0" smtClean="0">
                <a:latin typeface="Tahoma" pitchFamily="34" charset="0"/>
              </a:rPr>
              <a:t>ame for all life </a:t>
            </a:r>
          </a:p>
          <a:p>
            <a:r>
              <a:rPr lang="en-US" sz="1200" b="1" dirty="0">
                <a:latin typeface="Tahoma" pitchFamily="34" charset="0"/>
              </a:rPr>
              <a:t>f</a:t>
            </a:r>
            <a:r>
              <a:rPr lang="en-US" sz="1200" b="1" dirty="0" smtClean="0">
                <a:latin typeface="Tahoma" pitchFamily="34" charset="0"/>
              </a:rPr>
              <a:t>orms. 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46" name="AutoShape 98"/>
          <p:cNvSpPr>
            <a:spLocks noChangeArrowheads="1"/>
          </p:cNvSpPr>
          <p:nvPr/>
        </p:nvSpPr>
        <p:spPr bwMode="auto">
          <a:xfrm>
            <a:off x="2209800" y="1524000"/>
            <a:ext cx="2819400" cy="1066800"/>
          </a:xfrm>
          <a:prstGeom prst="roundRect">
            <a:avLst>
              <a:gd name="adj" fmla="val 16667"/>
            </a:avLst>
          </a:prstGeom>
          <a:solidFill>
            <a:srgbClr val="EFF7FF"/>
          </a:solidFill>
          <a:ln w="22225" algn="ctr">
            <a:solidFill>
              <a:schemeClr val="accent2"/>
            </a:solidFill>
            <a:round/>
            <a:headEnd/>
            <a:tailEnd/>
          </a:ln>
          <a:effectLst/>
        </p:spPr>
        <p:txBody>
          <a:bodyPr wrap="none" anchor="t"/>
          <a:lstStyle/>
          <a:p>
            <a:r>
              <a:rPr lang="en-US" sz="1200" b="1" dirty="0" smtClean="0">
                <a:latin typeface="Tahoma" pitchFamily="34" charset="0"/>
              </a:rPr>
              <a:t>Characteristics can be observed</a:t>
            </a:r>
          </a:p>
          <a:p>
            <a:r>
              <a:rPr lang="en-US" sz="1200" b="1" dirty="0">
                <a:latin typeface="Tahoma" pitchFamily="34" charset="0"/>
              </a:rPr>
              <a:t>a</a:t>
            </a:r>
            <a:r>
              <a:rPr lang="en-US" sz="1200" b="1" dirty="0" smtClean="0">
                <a:latin typeface="Tahoma" pitchFamily="34" charset="0"/>
              </a:rPr>
              <a:t>t molecular and whole </a:t>
            </a:r>
          </a:p>
          <a:p>
            <a:r>
              <a:rPr lang="en-US" sz="1200" b="1" dirty="0">
                <a:latin typeface="Tahoma" pitchFamily="34" charset="0"/>
              </a:rPr>
              <a:t>o</a:t>
            </a:r>
            <a:r>
              <a:rPr lang="en-US" sz="1200" b="1" dirty="0" smtClean="0">
                <a:latin typeface="Tahoma" pitchFamily="34" charset="0"/>
              </a:rPr>
              <a:t>rganism level; either in </a:t>
            </a:r>
          </a:p>
          <a:p>
            <a:r>
              <a:rPr lang="en-US" sz="1200" b="1" dirty="0">
                <a:latin typeface="Tahoma" pitchFamily="34" charset="0"/>
              </a:rPr>
              <a:t>s</a:t>
            </a:r>
            <a:r>
              <a:rPr lang="en-US" sz="1200" b="1" dirty="0" smtClean="0">
                <a:latin typeface="Tahoma" pitchFamily="34" charset="0"/>
              </a:rPr>
              <a:t>tructure, chemistry or behavior. </a:t>
            </a:r>
            <a:endParaRPr lang="en-US" sz="1200" b="1" dirty="0">
              <a:latin typeface="Tahoma" pitchFamily="34" charset="0"/>
            </a:endParaRPr>
          </a:p>
        </p:txBody>
      </p:sp>
      <p:sp>
        <p:nvSpPr>
          <p:cNvPr id="2151" name="Text Box 103"/>
          <p:cNvSpPr txBox="1">
            <a:spLocks noChangeArrowheads="1"/>
          </p:cNvSpPr>
          <p:nvPr/>
        </p:nvSpPr>
        <p:spPr bwMode="auto">
          <a:xfrm>
            <a:off x="0" y="533400"/>
            <a:ext cx="9144000" cy="427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200" b="1" dirty="0" smtClean="0">
                <a:latin typeface="Tahoma" pitchFamily="34" charset="0"/>
              </a:rPr>
              <a:t>DNA and Inherited Characteristics</a:t>
            </a:r>
            <a:endParaRPr lang="en-US" sz="2200" b="1" dirty="0">
              <a:latin typeface="Tahoma" pitchFamily="34" charset="0"/>
            </a:endParaRPr>
          </a:p>
        </p:txBody>
      </p:sp>
      <p:cxnSp>
        <p:nvCxnSpPr>
          <p:cNvPr id="2153" name="AutoShape 105"/>
          <p:cNvCxnSpPr>
            <a:cxnSpLocks noChangeShapeType="1"/>
            <a:stCxn id="2136" idx="0"/>
          </p:cNvCxnSpPr>
          <p:nvPr/>
        </p:nvCxnSpPr>
        <p:spPr bwMode="auto">
          <a:xfrm rot="5400000" flipH="1" flipV="1">
            <a:off x="2155826" y="3902076"/>
            <a:ext cx="609599" cy="149225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2156" name="AutoShape 108"/>
          <p:cNvCxnSpPr>
            <a:cxnSpLocks noChangeShapeType="1"/>
            <a:stCxn id="2136" idx="0"/>
            <a:endCxn id="2145" idx="2"/>
          </p:cNvCxnSpPr>
          <p:nvPr/>
        </p:nvCxnSpPr>
        <p:spPr bwMode="auto">
          <a:xfrm rot="16200000" flipV="1">
            <a:off x="952500" y="4191000"/>
            <a:ext cx="762000" cy="7620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2157" name="AutoShape 109"/>
          <p:cNvCxnSpPr>
            <a:cxnSpLocks noChangeShapeType="1"/>
          </p:cNvCxnSpPr>
          <p:nvPr/>
        </p:nvCxnSpPr>
        <p:spPr bwMode="auto">
          <a:xfrm rot="16200000" flipV="1">
            <a:off x="347663" y="2776537"/>
            <a:ext cx="752474" cy="2286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2163" name="AutoShape 115"/>
          <p:cNvCxnSpPr>
            <a:cxnSpLocks noChangeShapeType="1"/>
          </p:cNvCxnSpPr>
          <p:nvPr/>
        </p:nvCxnSpPr>
        <p:spPr bwMode="auto">
          <a:xfrm rot="16200000" flipV="1">
            <a:off x="7543800" y="5029200"/>
            <a:ext cx="1676400" cy="4572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2164" name="AutoShape 116"/>
          <p:cNvCxnSpPr>
            <a:cxnSpLocks noChangeShapeType="1"/>
            <a:stCxn id="2135" idx="0"/>
            <a:endCxn id="2138" idx="2"/>
          </p:cNvCxnSpPr>
          <p:nvPr/>
        </p:nvCxnSpPr>
        <p:spPr bwMode="auto">
          <a:xfrm rot="5400000" flipH="1" flipV="1">
            <a:off x="6556772" y="4568428"/>
            <a:ext cx="457200" cy="311944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2168" name="AutoShape 120"/>
          <p:cNvCxnSpPr>
            <a:cxnSpLocks noChangeShapeType="1"/>
          </p:cNvCxnSpPr>
          <p:nvPr/>
        </p:nvCxnSpPr>
        <p:spPr bwMode="auto">
          <a:xfrm rot="5400000" flipH="1" flipV="1">
            <a:off x="6553994" y="2667000"/>
            <a:ext cx="608806" cy="794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59" name="AutoShape 105"/>
          <p:cNvCxnSpPr>
            <a:cxnSpLocks noChangeShapeType="1"/>
            <a:stCxn id="2139" idx="0"/>
          </p:cNvCxnSpPr>
          <p:nvPr/>
        </p:nvCxnSpPr>
        <p:spPr bwMode="auto">
          <a:xfrm rot="5400000" flipH="1" flipV="1">
            <a:off x="4276753" y="1533553"/>
            <a:ext cx="933395" cy="25527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cxnSp>
        <p:nvCxnSpPr>
          <p:cNvPr id="62" name="AutoShape 105"/>
          <p:cNvCxnSpPr>
            <a:cxnSpLocks noChangeShapeType="1"/>
            <a:stCxn id="2139" idx="0"/>
            <a:endCxn id="2146" idx="2"/>
          </p:cNvCxnSpPr>
          <p:nvPr/>
        </p:nvCxnSpPr>
        <p:spPr bwMode="auto">
          <a:xfrm rot="5400000" flipH="1" flipV="1">
            <a:off x="3200400" y="2857500"/>
            <a:ext cx="685800" cy="1524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lg"/>
          </a:ln>
          <a:effectLst/>
        </p:spPr>
      </p:cxnSp>
      <p:sp>
        <p:nvSpPr>
          <p:cNvPr id="65" name="TextBox 64"/>
          <p:cNvSpPr txBox="1"/>
          <p:nvPr/>
        </p:nvSpPr>
        <p:spPr>
          <a:xfrm>
            <a:off x="8028156" y="6096000"/>
            <a:ext cx="103964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To and from </a:t>
            </a:r>
          </a:p>
          <a:p>
            <a:r>
              <a:rPr lang="en-US" sz="1200" dirty="0" smtClean="0"/>
              <a:t>“Cells”</a:t>
            </a:r>
            <a:endParaRPr lang="en-US" sz="1200" dirty="0"/>
          </a:p>
        </p:txBody>
      </p:sp>
      <p:sp>
        <p:nvSpPr>
          <p:cNvPr id="67" name="TextBox 66"/>
          <p:cNvSpPr txBox="1"/>
          <p:nvPr/>
        </p:nvSpPr>
        <p:spPr>
          <a:xfrm>
            <a:off x="152400" y="1828800"/>
            <a:ext cx="99636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To and from</a:t>
            </a:r>
          </a:p>
          <a:p>
            <a:r>
              <a:rPr lang="en-US" sz="1200" dirty="0" smtClean="0"/>
              <a:t>“Biological </a:t>
            </a:r>
          </a:p>
          <a:p>
            <a:r>
              <a:rPr lang="en-US" sz="1200" dirty="0" smtClean="0"/>
              <a:t>Evolution”</a:t>
            </a:r>
            <a:endParaRPr lang="en-US" sz="12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Relationship diagram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663300"/>
        </a:dk1>
        <a:lt1>
          <a:srgbClr val="E5D7C7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F0E8E0"/>
        </a:accent3>
        <a:accent4>
          <a:srgbClr val="562A0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99CC"/>
        </a:dk1>
        <a:lt1>
          <a:srgbClr val="BEDAD6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DBEAE8"/>
        </a:accent3>
        <a:accent4>
          <a:srgbClr val="0082AE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336699"/>
        </a:dk1>
        <a:lt1>
          <a:srgbClr val="DDDDDD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55A030"/>
        </a:accent2>
        <a:accent3>
          <a:srgbClr val="EBEBEB"/>
        </a:accent3>
        <a:accent4>
          <a:srgbClr val="2A5682"/>
        </a:accent4>
        <a:accent5>
          <a:srgbClr val="AAADCA"/>
        </a:accent5>
        <a:accent6>
          <a:srgbClr val="4C912A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2F8D5E"/>
        </a:dk1>
        <a:lt1>
          <a:srgbClr val="BDE3C1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49A9DF"/>
        </a:accent2>
        <a:accent3>
          <a:srgbClr val="DBEFDD"/>
        </a:accent3>
        <a:accent4>
          <a:srgbClr val="27784F"/>
        </a:accent4>
        <a:accent5>
          <a:srgbClr val="C6C6C1"/>
        </a:accent5>
        <a:accent6>
          <a:srgbClr val="4199CA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003399"/>
        </a:dk1>
        <a:lt1>
          <a:srgbClr val="D0D0E0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E4E4ED"/>
        </a:accent3>
        <a:accent4>
          <a:srgbClr val="002A82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800000"/>
        </a:dk1>
        <a:lt1>
          <a:srgbClr val="DBA391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EACEC7"/>
        </a:accent3>
        <a:accent4>
          <a:srgbClr val="6C00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1C1C1C"/>
        </a:dk1>
        <a:lt1>
          <a:srgbClr val="7FADF1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832A8"/>
        </a:accent2>
        <a:accent3>
          <a:srgbClr val="C0D3F7"/>
        </a:accent3>
        <a:accent4>
          <a:srgbClr val="161616"/>
        </a:accent4>
        <a:accent5>
          <a:srgbClr val="ADB8E2"/>
        </a:accent5>
        <a:accent6>
          <a:srgbClr val="062C98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Relationship diagram</Template>
  <TotalTime>18</TotalTime>
  <Words>131</Words>
  <Application>Microsoft Office PowerPoint</Application>
  <PresentationFormat>On-screen Show (4:3)</PresentationFormat>
  <Paragraphs>34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Relationship diagram</vt:lpstr>
      <vt:lpstr>Slide 1</vt:lpstr>
    </vt:vector>
  </TitlesOfParts>
  <Company>Microsoft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Anne</dc:creator>
  <cp:lastModifiedBy>Anne</cp:lastModifiedBy>
  <cp:revision>5</cp:revision>
  <dcterms:created xsi:type="dcterms:W3CDTF">2010-04-15T17:18:02Z</dcterms:created>
  <dcterms:modified xsi:type="dcterms:W3CDTF">2010-05-10T16:36:41Z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TC060784161033</vt:lpwstr>
  </property>
</Properties>
</file>